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78" r:id="rId10"/>
    <p:sldId id="264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6" r:id="rId21"/>
    <p:sldId id="275" r:id="rId22"/>
    <p:sldId id="277" r:id="rId23"/>
    <p:sldId id="272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558"/>
  </p:normalViewPr>
  <p:slideViewPr>
    <p:cSldViewPr snapToGrid="0">
      <p:cViewPr varScale="1">
        <p:scale>
          <a:sx n="103" d="100"/>
          <a:sy n="103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0DD-804F-B751-DDFF363AA2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DD-804F-B751-DDFF363AA208}"/>
              </c:ext>
            </c:extLst>
          </c:dPt>
          <c:dLbls>
            <c:dLbl>
              <c:idx val="0"/>
              <c:layout>
                <c:manualLayout>
                  <c:x val="0.20257560849512996"/>
                  <c:y val="5.3328744024048122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err="1">
                        <a:solidFill>
                          <a:schemeClr val="bg1"/>
                        </a:solidFill>
                      </a:rPr>
                      <a:t>Cefalea</a:t>
                    </a:r>
                    <a:r>
                      <a:rPr lang="en-US" sz="1100" b="1" baseline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100" b="1" baseline="0" dirty="0" err="1">
                        <a:solidFill>
                          <a:schemeClr val="bg1"/>
                        </a:solidFill>
                      </a:rPr>
                      <a:t>secondaria</a:t>
                    </a:r>
                    <a:endParaRPr lang="en-US" sz="1100" b="1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50736674819075"/>
                      <c:h val="0.1585969661854227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A0DD-804F-B751-DDFF363AA208}"/>
                </c:ext>
              </c:extLst>
            </c:dLbl>
            <c:dLbl>
              <c:idx val="1"/>
              <c:layout>
                <c:manualLayout>
                  <c:x val="-0.14448256182798391"/>
                  <c:y val="-0.13642677131400557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err="1">
                        <a:solidFill>
                          <a:schemeClr val="bg1"/>
                        </a:solidFill>
                      </a:rPr>
                      <a:t>Cefalea</a:t>
                    </a:r>
                    <a:r>
                      <a:rPr lang="en-US" sz="1100" b="1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100" b="1" dirty="0" err="1">
                        <a:solidFill>
                          <a:schemeClr val="bg1"/>
                        </a:solidFill>
                      </a:rPr>
                      <a:t>primaria</a:t>
                    </a:r>
                    <a:endParaRPr lang="en-US" sz="1100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1753547298371"/>
                      <c:h val="0.1585969661854227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A0DD-804F-B751-DDFF363AA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Cefalea secondaria</c:v>
                </c:pt>
                <c:pt idx="1">
                  <c:v>Cefalea primaria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D-804F-B751-DDFF363AA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1049B-515B-016F-327D-332478B1F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AAB9ED-1946-A4EA-1741-2B1D48823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F4D943-DDB0-DA2F-4A60-2CD82454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27F732-B8A9-1252-1158-71702BBB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E0CB84-C1AF-D181-B81D-68EB807A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0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C454E-44CC-256A-A802-5F0812D8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B56FCD-0D5F-1183-3844-EE6B26C2A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C01187-883F-F648-5B35-5A6EED8E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7F56CE-2718-B6D4-D6EE-A1BE1286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388BA-5B0F-9A79-8C2F-9E34DBFE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64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FB3CB1E-7E40-C9EE-6B3B-47909413C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212CFC-C39A-A4A7-15FC-090BA7CBD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CDB2AB-0FEE-5499-051C-EB54313C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8C46E8-B27C-6B6C-DAA0-79E68AB1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21733-652D-E9D8-E8FC-70A412F2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25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B4C9C1-F5B4-FC53-8449-66B44FCD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FD0FA-DBB1-CDE4-535E-A85BA2D64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07E1F3-749F-E534-06DA-581BE1E6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A26913-08AB-A22B-2997-26243479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7231FD-E45F-CDAF-A897-750AB4E7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51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4E995-7A8F-2347-7F36-144BD28D3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9C5F4F-10F2-DDB4-C84C-89C1CC93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EB729C-E8E1-EB89-2B90-C17B9658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1C91DE-2AB5-4E7C-1422-5A26D208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15BE55-5905-CEEE-5C77-F8BC4676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36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B7C16A-E88C-0E01-73B6-EB98BE168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DDED5-1D31-7913-68B0-B8742A05D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F18B74-B22D-DCB2-416E-A6FEEB4BD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2F3D1C-CE9D-B842-B526-7F55BFCF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BF0E3D-4DE6-D530-603B-2D6842B0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693963-EB0A-767E-877E-0CA69216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73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A6F4FB-336A-E4FD-7D1A-5D1A9ABE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7DBC04-53F8-49E8-3D8B-5D315BDE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9EA199-4E36-44E8-2151-B49DC2772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441AE02-B9AE-360A-989E-2808EB5A4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357B2B-D356-1BEC-3689-B8DF7677A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737F5F9-5EFA-F724-0540-47F3B193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5ADCD31-00F0-FCBA-4328-17CF7ABC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D106486-1F02-77A8-1A5D-C54C9653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63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72B3B-759C-B8EB-82F1-AE250DED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1384DB-C4D5-46DC-DBD3-5395B24C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6A7CBE-E8C3-482C-1F5A-F4B5A018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52D9A9-2AD6-3B49-9224-D2DD115D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69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AD2C710-A6FE-A872-A93D-0F5B1989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BA1151-F0F0-56C1-CC3A-F7F44D40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A91346-4C81-E8FE-5F01-EBA8F46A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51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297FF-57FA-FEC0-5108-59BB4C3A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BA2C7B-B41F-C687-FBA8-BF05C9E7C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EEF396-7882-AE18-A668-9EAC61A87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23BDF1-417E-F31A-53DB-B25C7139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18C265-0BAE-A6AB-0DB5-BAA27D93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85336A-9516-A7DD-25FB-FB9C3D1B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42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ECEF4-2BF2-BE3C-6C6A-401C4C5E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46FF17-302D-AB20-771E-0CA18AF9F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8FD88A-FCA4-C4D3-C003-06AA2865E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439296-7442-815D-49B0-32A27F7A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6752CB-B7DC-338B-CEC4-B7C6441D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59FE0F-B9CA-0C50-2582-37B8590F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30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4D40134-3991-E308-71C8-0C8A4E78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7A9083-1FE6-804F-77EF-AEA89708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2C5FF-A628-DB26-7EA0-2FBCD0218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1943A-C77A-E54A-B0E7-27D1FE0D6B69}" type="datetimeFigureOut">
              <a:rPr lang="it-IT" smtClean="0"/>
              <a:t>19/12/23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9B399A-E565-D764-448B-942BBE3A9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700EB6-BBFD-C3E8-EBE2-96061AE46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3A2EE-27D2-6344-AD23-3590E137B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4AEDE-B2D1-90CC-A81A-12321D028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514" y="2195562"/>
            <a:ext cx="42672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Cefalea post-puntura durale (PDPH)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4D18B-EEC2-79AC-E7C2-3A750DFFA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252" y="4224584"/>
            <a:ext cx="4267200" cy="1655762"/>
          </a:xfrm>
        </p:spPr>
        <p:txBody>
          <a:bodyPr>
            <a:normAutofit/>
          </a:bodyPr>
          <a:lstStyle/>
          <a:p>
            <a:endParaRPr lang="it-IT" sz="3600" dirty="0"/>
          </a:p>
          <a:p>
            <a:r>
              <a:rPr lang="it-IT" sz="3600" dirty="0">
                <a:solidFill>
                  <a:schemeClr val="bg1"/>
                </a:solidFill>
              </a:rPr>
              <a:t>Diagnosi e terapia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9E11DA-A991-6D0B-B544-690FE2A820A0}"/>
              </a:ext>
            </a:extLst>
          </p:cNvPr>
          <p:cNvSpPr txBox="1"/>
          <p:nvPr/>
        </p:nvSpPr>
        <p:spPr>
          <a:xfrm>
            <a:off x="5067108" y="3429000"/>
            <a:ext cx="6644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Sergio Sorrenti</a:t>
            </a:r>
            <a:r>
              <a:rPr lang="it-IT" dirty="0">
                <a:solidFill>
                  <a:schemeClr val="bg1"/>
                </a:solidFill>
              </a:rPr>
              <a:t>, Scuola di Specializzazione in Anestesia Rianimazione, Terapia Intensiva e del Dolore, Università Politecnica delle Marche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Jessica Silvestri</a:t>
            </a:r>
            <a:r>
              <a:rPr lang="it-IT" dirty="0">
                <a:solidFill>
                  <a:schemeClr val="bg1"/>
                </a:solidFill>
              </a:rPr>
              <a:t>, Scuola di Specializzazione in Anestesia Rianimazione, Terapia Intensiva e del Dolore, Università Politecnica delle Marche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Emanuele Pisello</a:t>
            </a:r>
            <a:r>
              <a:rPr lang="it-IT" dirty="0">
                <a:solidFill>
                  <a:schemeClr val="bg1"/>
                </a:solidFill>
              </a:rPr>
              <a:t>, U.O.C. Anestesia Rianimazione Terapia del Dolore,  Ospedale </a:t>
            </a:r>
            <a:r>
              <a:rPr lang="it-IT" dirty="0" err="1">
                <a:solidFill>
                  <a:schemeClr val="bg1"/>
                </a:solidFill>
              </a:rPr>
              <a:t>E.Profili</a:t>
            </a:r>
            <a:r>
              <a:rPr lang="it-IT" dirty="0">
                <a:solidFill>
                  <a:schemeClr val="bg1"/>
                </a:solidFill>
              </a:rPr>
              <a:t> – AST Ancona – Fabriano (AN)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5A05535-CD02-002A-BE45-CDE5E0AE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08" y="564428"/>
            <a:ext cx="2052448" cy="2052448"/>
          </a:xfrm>
          <a:prstGeom prst="rect">
            <a:avLst/>
          </a:prstGeom>
        </p:spPr>
      </p:pic>
      <p:pic>
        <p:nvPicPr>
          <p:cNvPr id="26" name="Audio 25">
            <a:extLst>
              <a:ext uri="{FF2B5EF4-FFF2-40B4-BE49-F238E27FC236}">
                <a16:creationId xmlns:a16="http://schemas.microsoft.com/office/drawing/2014/main" id="{6D686492-59A0-4BF9-568C-B6EFCC81C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5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1"/>
    </mc:Choice>
    <mc:Fallback>
      <p:transition spd="slow" advTm="2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1AAB7-FC62-80C6-1A22-1F95D709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Una RMN può documentare: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7C0652-066D-8CB5-EBE9-FADE91901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Enhancement della dura madre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Discesa del cervello, del chiasma ottico e del tronco encefalico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Obliterazione delle cisterne basali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Aumento delle dimensioni della ghiandola pituitaria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37B0CF-495E-2E43-41D3-731841598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112"/>
            <a:ext cx="653003" cy="653003"/>
          </a:xfrm>
          <a:prstGeom prst="rect">
            <a:avLst/>
          </a:prstGeom>
        </p:spPr>
      </p:pic>
      <p:pic>
        <p:nvPicPr>
          <p:cNvPr id="38" name="Audio 37">
            <a:extLst>
              <a:ext uri="{FF2B5EF4-FFF2-40B4-BE49-F238E27FC236}">
                <a16:creationId xmlns:a16="http://schemas.microsoft.com/office/drawing/2014/main" id="{E0760555-43E3-F1AD-F47E-B5A7A7A63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1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17"/>
    </mc:Choice>
    <mc:Fallback>
      <p:transition spd="slow" advTm="2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DBEEA6-1FB9-3131-EA11-08F0E29C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Red flags per cefalee che richiedono imaging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EA5B95-E447-2294-F230-507BB2F70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Modificazioni del carattere della cefalea</a:t>
            </a:r>
          </a:p>
          <a:p>
            <a:r>
              <a:rPr lang="it-IT" dirty="0">
                <a:solidFill>
                  <a:schemeClr val="bg1"/>
                </a:solidFill>
              </a:rPr>
              <a:t>Comparsa di cefalea con segni di ipertensione endocranica</a:t>
            </a:r>
          </a:p>
          <a:p>
            <a:r>
              <a:rPr lang="it-IT" dirty="0">
                <a:solidFill>
                  <a:schemeClr val="bg1"/>
                </a:solidFill>
              </a:rPr>
              <a:t>Cefalea di nuova insorgenza</a:t>
            </a:r>
          </a:p>
          <a:p>
            <a:r>
              <a:rPr lang="it-IT" dirty="0">
                <a:solidFill>
                  <a:schemeClr val="bg1"/>
                </a:solidFill>
              </a:rPr>
              <a:t>Cefalea associata a rialzo pressorio</a:t>
            </a:r>
          </a:p>
          <a:p>
            <a:r>
              <a:rPr lang="it-IT" dirty="0" err="1">
                <a:solidFill>
                  <a:schemeClr val="bg1"/>
                </a:solidFill>
              </a:rPr>
              <a:t>Thunderclape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headache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Esame neurologico alterato</a:t>
            </a:r>
          </a:p>
          <a:p>
            <a:r>
              <a:rPr lang="it-IT" dirty="0">
                <a:solidFill>
                  <a:schemeClr val="bg1"/>
                </a:solidFill>
              </a:rPr>
              <a:t>Cefalea associata a disturbi sistemici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433DA1-7B75-D7C4-18D1-EDF1C56A5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112"/>
            <a:ext cx="653003" cy="653003"/>
          </a:xfrm>
          <a:prstGeom prst="rect">
            <a:avLst/>
          </a:prstGeom>
        </p:spPr>
      </p:pic>
      <p:sp>
        <p:nvSpPr>
          <p:cNvPr id="8" name="Onda 7">
            <a:extLst>
              <a:ext uri="{FF2B5EF4-FFF2-40B4-BE49-F238E27FC236}">
                <a16:creationId xmlns:a16="http://schemas.microsoft.com/office/drawing/2014/main" id="{6F138D68-3FF9-923C-12A7-032FAB0E799E}"/>
              </a:ext>
            </a:extLst>
          </p:cNvPr>
          <p:cNvSpPr/>
          <p:nvPr/>
        </p:nvSpPr>
        <p:spPr>
          <a:xfrm>
            <a:off x="9022080" y="3290252"/>
            <a:ext cx="1645920" cy="1422083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CB10333-F6EB-0541-E486-88433D61C33E}"/>
              </a:ext>
            </a:extLst>
          </p:cNvPr>
          <p:cNvCxnSpPr>
            <a:cxnSpLocks/>
          </p:cNvCxnSpPr>
          <p:nvPr/>
        </p:nvCxnSpPr>
        <p:spPr>
          <a:xfrm>
            <a:off x="9022080" y="3429000"/>
            <a:ext cx="0" cy="1859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Audio 26">
            <a:extLst>
              <a:ext uri="{FF2B5EF4-FFF2-40B4-BE49-F238E27FC236}">
                <a16:creationId xmlns:a16="http://schemas.microsoft.com/office/drawing/2014/main" id="{E8F5EAE8-F605-8DBD-E0F0-7F290B706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4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4"/>
    </mc:Choice>
    <mc:Fallback>
      <p:transition spd="slow" advTm="3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2646B-C892-E11F-119B-51A828F8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Diagnosi differenziale nella paziente gravida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AAE3D9-EA03-B4E7-8833-C76186CE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6" y="1882777"/>
            <a:ext cx="10515600" cy="4351338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Cefalea comune in gravidanza</a:t>
            </a:r>
          </a:p>
          <a:p>
            <a:r>
              <a:rPr lang="it-IT" dirty="0">
                <a:solidFill>
                  <a:schemeClr val="bg1"/>
                </a:solidFill>
              </a:rPr>
              <a:t>90%: cefalee benigne </a:t>
            </a:r>
          </a:p>
          <a:p>
            <a:r>
              <a:rPr lang="it-IT" dirty="0">
                <a:solidFill>
                  <a:schemeClr val="bg1"/>
                </a:solidFill>
              </a:rPr>
              <a:t>Primo trimestre: cefalea primaria</a:t>
            </a:r>
          </a:p>
          <a:p>
            <a:r>
              <a:rPr lang="it-IT" dirty="0">
                <a:solidFill>
                  <a:schemeClr val="bg1"/>
                </a:solidFill>
              </a:rPr>
              <a:t>Ultimo trimestre e post-partum: cefalea secondaria</a:t>
            </a:r>
          </a:p>
          <a:p>
            <a:r>
              <a:rPr lang="it-IT" dirty="0">
                <a:solidFill>
                  <a:schemeClr val="bg1"/>
                </a:solidFill>
              </a:rPr>
              <a:t>Post-partum: 50-75% sono cefalee primarie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B5D79FB4-34EF-97B1-C42A-D1952971F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115178"/>
              </p:ext>
            </p:extLst>
          </p:nvPr>
        </p:nvGraphicFramePr>
        <p:xfrm>
          <a:off x="1660525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EF4BEEE4-23D9-11CD-E453-9EBAEC990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993501"/>
              </p:ext>
            </p:extLst>
          </p:nvPr>
        </p:nvGraphicFramePr>
        <p:xfrm>
          <a:off x="7415214" y="3782482"/>
          <a:ext cx="4429124" cy="254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E13ECA11-CAA9-B03A-56C0-346EEF83A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7" name="Audio 16">
            <a:extLst>
              <a:ext uri="{FF2B5EF4-FFF2-40B4-BE49-F238E27FC236}">
                <a16:creationId xmlns:a16="http://schemas.microsoft.com/office/drawing/2014/main" id="{766E7BC7-6077-887C-0457-D4029C04B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1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4"/>
    </mc:Choice>
    <mc:Fallback>
      <p:transition spd="slow" advTm="3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68514-54AC-6CF0-6E4B-84D0720D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Mal di testa in gravidanza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BA4DC4-E21D-9C7D-CECA-605930D91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Modificazioni fisiologiche in gravidanza: diversa concentrazione ematica estro-progestinica</a:t>
            </a:r>
          </a:p>
          <a:p>
            <a:r>
              <a:rPr lang="it-IT" dirty="0">
                <a:solidFill>
                  <a:schemeClr val="bg1"/>
                </a:solidFill>
              </a:rPr>
              <a:t>Modificazioni della reattività vascolare cerebrale con incremento dei valori di PA</a:t>
            </a:r>
          </a:p>
          <a:p>
            <a:r>
              <a:rPr lang="it-IT" dirty="0">
                <a:solidFill>
                  <a:schemeClr val="bg1"/>
                </a:solidFill>
              </a:rPr>
              <a:t>Modificazioni dell’attività bioelettrica cerebrale e della circolazione cerebrale</a:t>
            </a:r>
          </a:p>
          <a:p>
            <a:r>
              <a:rPr lang="it-IT" dirty="0">
                <a:solidFill>
                  <a:schemeClr val="bg1"/>
                </a:solidFill>
              </a:rPr>
              <a:t>Disfunzione endoteliale con aumentata permeabilità capillare ed edema </a:t>
            </a:r>
            <a:r>
              <a:rPr lang="it-IT" dirty="0" err="1">
                <a:solidFill>
                  <a:schemeClr val="bg1"/>
                </a:solidFill>
              </a:rPr>
              <a:t>vasogenico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ADB618-B773-724C-7779-542167DA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112"/>
            <a:ext cx="653003" cy="653003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EFB6E14C-39FE-B49D-83E7-0566399BE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3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82"/>
    </mc:Choice>
    <mc:Fallback>
      <p:transition spd="slow" advTm="4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943419-4419-D5F5-BE11-1A16694B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Prevenzione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951247-6277-861A-B40E-548FF0C4A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u="sng" dirty="0">
                <a:solidFill>
                  <a:schemeClr val="bg1"/>
                </a:solidFill>
              </a:rPr>
              <a:t>Ridurre il rischio di ADP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Posizionamento ottimale della paziente (decubito laterale)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Lento avanzamento dell’ago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Limitare i movimenti della paziente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u="sng" dirty="0">
                <a:solidFill>
                  <a:schemeClr val="bg1"/>
                </a:solidFill>
              </a:rPr>
              <a:t>Ridurre l’incidenza di PDPH in caso di ADP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Introduzione del catetere epidurale attraverso la breccia durale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Reinserimento del mandrino prima di rimuovere l’ago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Blood patch epidurale profilattico?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E8405C-1A24-6B65-12E6-C801E554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21" name="Audio 20">
            <a:extLst>
              <a:ext uri="{FF2B5EF4-FFF2-40B4-BE49-F238E27FC236}">
                <a16:creationId xmlns:a16="http://schemas.microsoft.com/office/drawing/2014/main" id="{2B02756E-A372-85D3-319A-5BCF746F1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90"/>
    </mc:Choice>
    <mc:Fallback>
      <p:transition spd="slow" advTm="6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FEE9D-CEF5-4FCA-2B31-2A173B77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Trattamento conservativo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29610F-5384-B30B-9F85-CC3A5C98F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Decubito supino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Fluidi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Analgesici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Antiemetici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FBA2B3-8B60-C148-CE22-3FD3627B9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CBA80A2F-A153-E14D-C68B-BF41DF242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9"/>
    </mc:Choice>
    <mc:Fallback>
      <p:transition spd="slow" advTm="3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AB74B-75AB-24F8-D0C5-4D762E06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Nuove opzioni di trattamento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743BA-A12F-C6F2-566A-7579AEBFE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numCol="2"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Caffeina</a:t>
            </a:r>
          </a:p>
          <a:p>
            <a:r>
              <a:rPr lang="it-IT" dirty="0">
                <a:solidFill>
                  <a:schemeClr val="bg1"/>
                </a:solidFill>
              </a:rPr>
              <a:t>Teofillina</a:t>
            </a:r>
          </a:p>
          <a:p>
            <a:r>
              <a:rPr lang="it-IT" dirty="0" err="1">
                <a:solidFill>
                  <a:schemeClr val="bg1"/>
                </a:solidFill>
              </a:rPr>
              <a:t>Aminofillina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Triptani</a:t>
            </a:r>
          </a:p>
          <a:p>
            <a:r>
              <a:rPr lang="it-IT" dirty="0">
                <a:solidFill>
                  <a:schemeClr val="bg1"/>
                </a:solidFill>
              </a:rPr>
              <a:t>Gabapentin e </a:t>
            </a:r>
            <a:r>
              <a:rPr lang="it-IT" dirty="0" err="1">
                <a:solidFill>
                  <a:schemeClr val="bg1"/>
                </a:solidFill>
              </a:rPr>
              <a:t>pregabalin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ACTH</a:t>
            </a:r>
          </a:p>
          <a:p>
            <a:r>
              <a:rPr lang="it-IT" dirty="0">
                <a:solidFill>
                  <a:schemeClr val="bg1"/>
                </a:solidFill>
              </a:rPr>
              <a:t>Idrocortisone</a:t>
            </a:r>
          </a:p>
          <a:p>
            <a:r>
              <a:rPr lang="it-IT" dirty="0" err="1">
                <a:solidFill>
                  <a:schemeClr val="bg1"/>
                </a:solidFill>
              </a:rPr>
              <a:t>Ondansetron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err="1">
                <a:solidFill>
                  <a:schemeClr val="bg1"/>
                </a:solidFill>
              </a:rPr>
              <a:t>Neostigmina</a:t>
            </a:r>
            <a:r>
              <a:rPr lang="it-IT" dirty="0">
                <a:solidFill>
                  <a:schemeClr val="bg1"/>
                </a:solidFill>
              </a:rPr>
              <a:t>/Atropina</a:t>
            </a:r>
          </a:p>
          <a:p>
            <a:r>
              <a:rPr lang="it-IT" dirty="0" err="1">
                <a:solidFill>
                  <a:schemeClr val="bg1"/>
                </a:solidFill>
              </a:rPr>
              <a:t>Dexmedetomidina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Soluzione fisiologica epidurale</a:t>
            </a:r>
          </a:p>
          <a:p>
            <a:r>
              <a:rPr lang="it-IT" dirty="0">
                <a:solidFill>
                  <a:schemeClr val="bg1"/>
                </a:solidFill>
              </a:rPr>
              <a:t>Morfina epidurale</a:t>
            </a:r>
          </a:p>
          <a:p>
            <a:r>
              <a:rPr lang="it-IT" dirty="0">
                <a:solidFill>
                  <a:schemeClr val="bg1"/>
                </a:solidFill>
              </a:rPr>
              <a:t>Blocco del ganglio </a:t>
            </a:r>
            <a:r>
              <a:rPr lang="it-IT" dirty="0" err="1">
                <a:solidFill>
                  <a:schemeClr val="bg1"/>
                </a:solidFill>
              </a:rPr>
              <a:t>sfeno</a:t>
            </a:r>
            <a:r>
              <a:rPr lang="it-IT" dirty="0">
                <a:solidFill>
                  <a:schemeClr val="bg1"/>
                </a:solidFill>
              </a:rPr>
              <a:t>-palatino</a:t>
            </a:r>
          </a:p>
          <a:p>
            <a:r>
              <a:rPr lang="it-IT" dirty="0">
                <a:solidFill>
                  <a:schemeClr val="bg1"/>
                </a:solidFill>
              </a:rPr>
              <a:t>Blocco del nervo occipitale</a:t>
            </a:r>
          </a:p>
          <a:p>
            <a:r>
              <a:rPr lang="it-IT" dirty="0">
                <a:solidFill>
                  <a:schemeClr val="bg1"/>
                </a:solidFill>
              </a:rPr>
              <a:t>Agopuntura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376826-0349-F3E1-DBC0-5E0B68B03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112"/>
            <a:ext cx="653003" cy="653003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1E038767-E987-405A-CD06-CF1556A6C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6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12"/>
    </mc:Choice>
    <mc:Fallback>
      <p:transition spd="slow" advTm="3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2FA04-CDB6-DBAF-B474-96C07F67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Blood patch epidurale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ACBDBC-E938-4340-731A-E63E1C51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Gold standard nel trattamento della cefalea post-puntura durale, resistente alla terapia (24 h dopo l’insorgenza di PDPH)</a:t>
            </a:r>
          </a:p>
          <a:p>
            <a:r>
              <a:rPr lang="it-IT" dirty="0">
                <a:solidFill>
                  <a:schemeClr val="bg1"/>
                </a:solidFill>
              </a:rPr>
              <a:t>Metodica invasiva</a:t>
            </a:r>
          </a:p>
          <a:p>
            <a:r>
              <a:rPr lang="it-IT" dirty="0">
                <a:solidFill>
                  <a:schemeClr val="bg1"/>
                </a:solidFill>
              </a:rPr>
              <a:t>Complicanze minori: lombalgia, </a:t>
            </a:r>
            <a:r>
              <a:rPr lang="it-IT" dirty="0" err="1">
                <a:solidFill>
                  <a:schemeClr val="bg1"/>
                </a:solidFill>
              </a:rPr>
              <a:t>cervicalgia</a:t>
            </a:r>
            <a:r>
              <a:rPr lang="it-IT" dirty="0">
                <a:solidFill>
                  <a:schemeClr val="bg1"/>
                </a:solidFill>
              </a:rPr>
              <a:t>, bradicardia</a:t>
            </a:r>
          </a:p>
          <a:p>
            <a:r>
              <a:rPr lang="it-IT" dirty="0">
                <a:solidFill>
                  <a:schemeClr val="bg1"/>
                </a:solidFill>
              </a:rPr>
              <a:t>Complicanze maggiori: meningite, ematoma subdurale, sindrome della </a:t>
            </a:r>
            <a:r>
              <a:rPr lang="it-IT" dirty="0" err="1">
                <a:solidFill>
                  <a:schemeClr val="bg1"/>
                </a:solidFill>
              </a:rPr>
              <a:t>cauda</a:t>
            </a:r>
            <a:r>
              <a:rPr lang="it-IT" dirty="0">
                <a:solidFill>
                  <a:schemeClr val="bg1"/>
                </a:solidFill>
              </a:rPr>
              <a:t> equina, paralisi del nervo facciale</a:t>
            </a:r>
          </a:p>
          <a:p>
            <a:r>
              <a:rPr lang="it-IT" dirty="0">
                <a:solidFill>
                  <a:schemeClr val="bg1"/>
                </a:solidFill>
              </a:rPr>
              <a:t>Maggior efficacia se eseguito a 48h dall’ADP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BC89FE-EF5B-5D69-5A4D-F5EC84E92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8" name="Audio 17">
            <a:extLst>
              <a:ext uri="{FF2B5EF4-FFF2-40B4-BE49-F238E27FC236}">
                <a16:creationId xmlns:a16="http://schemas.microsoft.com/office/drawing/2014/main" id="{B7109294-D90D-1395-7538-3760A3DB3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3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92"/>
    </mc:Choice>
    <mc:Fallback>
      <p:transition spd="slow" advTm="5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8C45EA-4EED-4D58-9627-39B022A1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Catetere intratecale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09D48D-4861-3FE8-E099-E5BFBEE6F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Infezioni rare se garantita la sterilità</a:t>
            </a:r>
          </a:p>
          <a:p>
            <a:r>
              <a:rPr lang="it-IT" dirty="0">
                <a:solidFill>
                  <a:schemeClr val="bg1"/>
                </a:solidFill>
              </a:rPr>
              <a:t>Nessuna evidenza di danni neurologici correlati al catetere intratecale</a:t>
            </a:r>
          </a:p>
          <a:p>
            <a:r>
              <a:rPr lang="it-IT" dirty="0">
                <a:solidFill>
                  <a:schemeClr val="bg1"/>
                </a:solidFill>
              </a:rPr>
              <a:t>Vantaggio di non dover eseguire un’ulteriore ricerca dello spazio epidurale con rischio addizionale di ADP</a:t>
            </a:r>
          </a:p>
          <a:p>
            <a:r>
              <a:rPr lang="it-IT" dirty="0">
                <a:solidFill>
                  <a:schemeClr val="bg1"/>
                </a:solidFill>
              </a:rPr>
              <a:t>Analgesia rapida ed efficace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9D68AD-FDC4-214D-9FBF-8AE4FF12B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BBF921CD-5873-098F-D7A0-8D0411804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9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0"/>
    </mc:Choice>
    <mc:Fallback>
      <p:transition spd="slow" advTm="4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66DD2-575B-9DCE-E6D9-ACE3A0AA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Protocollo di gestione dell’ADP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A69D21-FAE0-275F-A70D-4DEB579D2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u="sng" dirty="0">
                <a:solidFill>
                  <a:schemeClr val="bg1"/>
                </a:solidFill>
              </a:rPr>
              <a:t>Consenso informato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All’atto della visita anestesiologica viene richiesto anche il consenso per l’eventuale trattamento di ADP e PDPH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u="sng" dirty="0">
                <a:solidFill>
                  <a:schemeClr val="bg1"/>
                </a:solidFill>
              </a:rPr>
              <a:t>Tecnica</a:t>
            </a:r>
          </a:p>
          <a:p>
            <a:r>
              <a:rPr lang="it-IT" dirty="0">
                <a:solidFill>
                  <a:schemeClr val="bg1"/>
                </a:solidFill>
              </a:rPr>
              <a:t>Tecnica preferibile CSE con ago di </a:t>
            </a:r>
            <a:r>
              <a:rPr lang="it-IT" dirty="0" err="1">
                <a:solidFill>
                  <a:schemeClr val="bg1"/>
                </a:solidFill>
              </a:rPr>
              <a:t>Tuohy</a:t>
            </a:r>
            <a:r>
              <a:rPr lang="it-IT" dirty="0">
                <a:solidFill>
                  <a:schemeClr val="bg1"/>
                </a:solidFill>
              </a:rPr>
              <a:t> 16 G e ago spinale punta </a:t>
            </a:r>
            <a:r>
              <a:rPr lang="it-IT" dirty="0" err="1">
                <a:solidFill>
                  <a:schemeClr val="bg1"/>
                </a:solidFill>
              </a:rPr>
              <a:t>whitacre</a:t>
            </a:r>
            <a:r>
              <a:rPr lang="it-IT" dirty="0">
                <a:solidFill>
                  <a:schemeClr val="bg1"/>
                </a:solidFill>
              </a:rPr>
              <a:t> 25 – 27 G</a:t>
            </a:r>
          </a:p>
          <a:p>
            <a:r>
              <a:rPr lang="it-IT" dirty="0">
                <a:solidFill>
                  <a:schemeClr val="bg1"/>
                </a:solidFill>
              </a:rPr>
              <a:t>Perdita di resistenza con mandrino liquido e approccio mediano per reperire lo spazio peridurale</a:t>
            </a:r>
          </a:p>
          <a:p>
            <a:r>
              <a:rPr lang="it-IT" dirty="0">
                <a:solidFill>
                  <a:schemeClr val="bg1"/>
                </a:solidFill>
              </a:rPr>
              <a:t>Decubito laterale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CFD969-4750-A421-CB31-F0F1547AE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112"/>
            <a:ext cx="653003" cy="653003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8F0975F3-A70C-6A56-742C-B67C84905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8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31"/>
    </mc:Choice>
    <mc:Fallback>
      <p:transition spd="slow" advTm="8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884B4-4577-0839-9C16-7B53048A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Puntura accidentale della dura madre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3A354A-ABF9-889B-AB38-7620FDFA2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 cefalea post puntura accidentale della dura madre (PDHP) in ostetricia è la complicanza più frequente associata alle tecniche di analgesia/anestesia </a:t>
            </a:r>
            <a:r>
              <a:rPr lang="it-IT" dirty="0" err="1">
                <a:solidFill>
                  <a:schemeClr val="bg1"/>
                </a:solidFill>
              </a:rPr>
              <a:t>perimidollare</a:t>
            </a:r>
            <a:r>
              <a:rPr lang="it-IT" dirty="0">
                <a:solidFill>
                  <a:schemeClr val="bg1"/>
                </a:solidFill>
              </a:rPr>
              <a:t> (epidurale e combinata spino-epidurale CSE)</a:t>
            </a:r>
          </a:p>
          <a:p>
            <a:r>
              <a:rPr lang="it-IT" dirty="0">
                <a:solidFill>
                  <a:schemeClr val="bg1"/>
                </a:solidFill>
              </a:rPr>
              <a:t>La puntura della dura madre ha un’incidenza variabile (0,19%-3.6%) e la PDPH ne è una conseguenza nel 50-75% dei casi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D110A3-1083-C7CA-7F00-53B91544F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4F0E42-063B-8588-DB83-504742556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952" y="4386648"/>
            <a:ext cx="2882900" cy="2251753"/>
          </a:xfrm>
          <a:prstGeom prst="rect">
            <a:avLst/>
          </a:prstGeom>
        </p:spPr>
      </p:pic>
      <p:pic>
        <p:nvPicPr>
          <p:cNvPr id="28" name="Audio 27">
            <a:extLst>
              <a:ext uri="{FF2B5EF4-FFF2-40B4-BE49-F238E27FC236}">
                <a16:creationId xmlns:a16="http://schemas.microsoft.com/office/drawing/2014/main" id="{27D9F5A0-2E32-47BE-45AE-36821016D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1"/>
    </mc:Choice>
    <mc:Fallback>
      <p:transition spd="slow" advTm="3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E15FD09-8CE7-6478-0956-D8BF1257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1" y="0"/>
            <a:ext cx="535305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1EF078F-EB30-85C1-895B-7B7EB2230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4609241D-9949-E7A6-28F7-D3C662A02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8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"/>
    </mc:Choice>
    <mc:Fallback>
      <p:transition spd="slow" advTm="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FB8FC3-9B4A-4FC4-68BE-7E32096F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Protocollo di gestione dell’ADP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9575F1-9B9C-6EDA-2217-7363EABEF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u="sng" dirty="0">
                <a:solidFill>
                  <a:schemeClr val="bg1"/>
                </a:solidFill>
              </a:rPr>
              <a:t>Diagnosi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Criteri diagnostici ADP:</a:t>
            </a:r>
          </a:p>
          <a:p>
            <a:r>
              <a:rPr lang="it-IT" dirty="0">
                <a:solidFill>
                  <a:schemeClr val="bg1"/>
                </a:solidFill>
              </a:rPr>
              <a:t>Evidenza di flusso continuo di liquor attraverso l’ago di </a:t>
            </a:r>
            <a:r>
              <a:rPr lang="it-IT" dirty="0" err="1">
                <a:solidFill>
                  <a:schemeClr val="bg1"/>
                </a:solidFill>
              </a:rPr>
              <a:t>Tuohy</a:t>
            </a:r>
            <a:r>
              <a:rPr lang="it-IT" dirty="0">
                <a:solidFill>
                  <a:schemeClr val="bg1"/>
                </a:solidFill>
              </a:rPr>
              <a:t> in quantità superiore alla SF iniettata per l’esecuzione della procedura</a:t>
            </a:r>
          </a:p>
          <a:p>
            <a:r>
              <a:rPr lang="it-IT" dirty="0">
                <a:solidFill>
                  <a:schemeClr val="bg1"/>
                </a:solidFill>
              </a:rPr>
              <a:t>Test di aspirazione positivo dopo il posizionamento del catetere epidurale</a:t>
            </a:r>
          </a:p>
          <a:p>
            <a:r>
              <a:rPr lang="it-IT" dirty="0">
                <a:solidFill>
                  <a:schemeClr val="bg1"/>
                </a:solidFill>
              </a:rPr>
              <a:t>Evidenza di anestesia spinale dopo l’iniezione della dose-test di anestetico locale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Criteri diagnostici di PDHP:</a:t>
            </a:r>
          </a:p>
          <a:p>
            <a:r>
              <a:rPr lang="it-IT" dirty="0">
                <a:solidFill>
                  <a:schemeClr val="bg1"/>
                </a:solidFill>
              </a:rPr>
              <a:t>Storia di ADP certa o sospetta con ago di </a:t>
            </a:r>
            <a:r>
              <a:rPr lang="it-IT" dirty="0" err="1">
                <a:solidFill>
                  <a:schemeClr val="bg1"/>
                </a:solidFill>
              </a:rPr>
              <a:t>Tuohy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Natura posizionale della cefalea che peggiora al passaggio alla posizione seduta o in ortostatismo entro 15 minuti e migliora con il clinostatismo nello stesso arco temporale</a:t>
            </a:r>
          </a:p>
          <a:p>
            <a:r>
              <a:rPr lang="it-IT" dirty="0">
                <a:solidFill>
                  <a:schemeClr val="bg1"/>
                </a:solidFill>
              </a:rPr>
              <a:t>La cefalea si sviluppa entro 5 giorni dall’ADP</a:t>
            </a:r>
          </a:p>
          <a:p>
            <a:r>
              <a:rPr lang="it-IT" dirty="0">
                <a:solidFill>
                  <a:schemeClr val="bg1"/>
                </a:solidFill>
              </a:rPr>
              <a:t>La cefalea può essere accompagnata da rigidità del collo, sintomi vestibolari, uditivi e visivi</a:t>
            </a:r>
          </a:p>
          <a:p>
            <a:r>
              <a:rPr lang="it-IT" dirty="0">
                <a:solidFill>
                  <a:schemeClr val="bg1"/>
                </a:solidFill>
              </a:rPr>
              <a:t>Nelle cefalee che persistono per più di una settimana la diagnosi differenziale doveva necessariamente escludere la presenza di lesioni intracraniche e infezioni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E21F73-B73D-04C2-4226-D54527344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8D7BE9D7-C848-FBBD-B5D3-24468D254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1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22"/>
    </mc:Choice>
    <mc:Fallback>
      <p:transition spd="slow" advTm="9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946EFA-5DF4-641A-2DF5-A6ABEA27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Conclusioni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83F292-ACE9-689A-2753-0564A489A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Non rimuovere l’ago occludendo il cono per evitare eccessiva </a:t>
            </a:r>
            <a:r>
              <a:rPr lang="it-IT" dirty="0" err="1">
                <a:solidFill>
                  <a:schemeClr val="bg1"/>
                </a:solidFill>
              </a:rPr>
              <a:t>deliquorazione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Somministrare lentamente 10 ml di S.F. nello spazio subaracnoideo</a:t>
            </a:r>
          </a:p>
          <a:p>
            <a:r>
              <a:rPr lang="it-IT" dirty="0">
                <a:solidFill>
                  <a:schemeClr val="bg1"/>
                </a:solidFill>
              </a:rPr>
              <a:t>Introdurre il </a:t>
            </a:r>
            <a:r>
              <a:rPr lang="it-IT" dirty="0" err="1">
                <a:solidFill>
                  <a:schemeClr val="bg1"/>
                </a:solidFill>
              </a:rPr>
              <a:t>cateterino</a:t>
            </a:r>
            <a:r>
              <a:rPr lang="it-IT" dirty="0">
                <a:solidFill>
                  <a:schemeClr val="bg1"/>
                </a:solidFill>
              </a:rPr>
              <a:t> peridurale in sede subaracnoidea</a:t>
            </a:r>
          </a:p>
          <a:p>
            <a:r>
              <a:rPr lang="it-IT" dirty="0">
                <a:solidFill>
                  <a:schemeClr val="bg1"/>
                </a:solidFill>
              </a:rPr>
              <a:t>Confermare, prima del fissaggio, il corretto posizionamento del </a:t>
            </a:r>
            <a:r>
              <a:rPr lang="it-IT" dirty="0" err="1">
                <a:solidFill>
                  <a:schemeClr val="bg1"/>
                </a:solidFill>
              </a:rPr>
              <a:t>cateterino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Somministrare terapia antibiotica profilattica</a:t>
            </a:r>
          </a:p>
          <a:p>
            <a:r>
              <a:rPr lang="it-IT" dirty="0" err="1">
                <a:solidFill>
                  <a:schemeClr val="bg1"/>
                </a:solidFill>
              </a:rPr>
              <a:t>Tromboprofilassi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0EC000-3F71-5D05-4156-CBE489A9F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9F22FB81-F009-4703-96CC-BE9F2CC0A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25FEC7-6C52-DC2E-0129-021F0E42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400" b="1" dirty="0">
                <a:solidFill>
                  <a:schemeClr val="accent5"/>
                </a:solidFill>
                <a:latin typeface="Franklin Gothic Medium" panose="020B0603020102020204" pitchFamily="34" charset="0"/>
                <a:cs typeface="Bangla MN" pitchFamily="2" charset="0"/>
              </a:rPr>
              <a:t>BUONE PRATICHE CLINICHE SIAATIP – SOCIETÀ ITALIANA DI ANESTESIA, ANALGESIA E TERAPIA INTENSIVA PEDIATRICA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4B5347-0F4D-34CF-FB8B-CC0DBB8E4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Russel </a:t>
            </a:r>
            <a:r>
              <a:rPr lang="it-IT" dirty="0" err="1">
                <a:solidFill>
                  <a:schemeClr val="accent5"/>
                </a:solidFill>
              </a:rPr>
              <a:t>R</a:t>
            </a:r>
            <a:r>
              <a:rPr lang="it-IT" dirty="0">
                <a:solidFill>
                  <a:schemeClr val="accent5"/>
                </a:solidFill>
              </a:rPr>
              <a:t>, Int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Obstet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Anesth</a:t>
            </a:r>
            <a:r>
              <a:rPr lang="it-IT" dirty="0">
                <a:solidFill>
                  <a:schemeClr val="accent5"/>
                </a:solidFill>
              </a:rPr>
              <a:t>, 2019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Bradbury C., Acta </a:t>
            </a:r>
            <a:r>
              <a:rPr lang="it-IT" dirty="0" err="1">
                <a:solidFill>
                  <a:schemeClr val="accent5"/>
                </a:solidFill>
              </a:rPr>
              <a:t>Anaesthesiol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Scand</a:t>
            </a:r>
            <a:r>
              <a:rPr lang="it-IT" dirty="0">
                <a:solidFill>
                  <a:schemeClr val="accent5"/>
                </a:solidFill>
              </a:rPr>
              <a:t>, 2013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Ergun</a:t>
            </a:r>
            <a:r>
              <a:rPr lang="it-IT" dirty="0">
                <a:solidFill>
                  <a:schemeClr val="accent5"/>
                </a:solidFill>
              </a:rPr>
              <a:t> U.,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. </a:t>
            </a:r>
            <a:r>
              <a:rPr lang="it-IT" dirty="0" err="1">
                <a:solidFill>
                  <a:schemeClr val="accent5"/>
                </a:solidFill>
              </a:rPr>
              <a:t>Clin</a:t>
            </a:r>
            <a:r>
              <a:rPr lang="it-IT" dirty="0">
                <a:solidFill>
                  <a:schemeClr val="accent5"/>
                </a:solidFill>
              </a:rPr>
              <a:t>. </a:t>
            </a:r>
            <a:r>
              <a:rPr lang="it-IT" dirty="0" err="1">
                <a:solidFill>
                  <a:schemeClr val="accent5"/>
                </a:solidFill>
              </a:rPr>
              <a:t>Neurosci</a:t>
            </a:r>
            <a:r>
              <a:rPr lang="it-IT" dirty="0">
                <a:solidFill>
                  <a:schemeClr val="accent5"/>
                </a:solidFill>
              </a:rPr>
              <a:t>., 2008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Hung</a:t>
            </a:r>
            <a:r>
              <a:rPr lang="it-IT" dirty="0">
                <a:solidFill>
                  <a:schemeClr val="accent5"/>
                </a:solidFill>
              </a:rPr>
              <a:t> KC, </a:t>
            </a:r>
            <a:r>
              <a:rPr lang="it-IT" dirty="0" err="1">
                <a:solidFill>
                  <a:schemeClr val="accent5"/>
                </a:solidFill>
              </a:rPr>
              <a:t>Anaesth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Crit</a:t>
            </a:r>
            <a:r>
              <a:rPr lang="it-IT" dirty="0">
                <a:solidFill>
                  <a:schemeClr val="accent5"/>
                </a:solidFill>
              </a:rPr>
              <a:t> Care Dolore </a:t>
            </a:r>
            <a:r>
              <a:rPr lang="it-IT" dirty="0" err="1">
                <a:solidFill>
                  <a:schemeClr val="accent5"/>
                </a:solidFill>
              </a:rPr>
              <a:t>Med</a:t>
            </a:r>
            <a:r>
              <a:rPr lang="it-IT" dirty="0">
                <a:solidFill>
                  <a:schemeClr val="accent5"/>
                </a:solidFill>
              </a:rPr>
              <a:t>, 2021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Basurto</a:t>
            </a:r>
            <a:r>
              <a:rPr lang="it-IT" dirty="0">
                <a:solidFill>
                  <a:schemeClr val="accent5"/>
                </a:solidFill>
              </a:rPr>
              <a:t> Ona X, </a:t>
            </a:r>
            <a:r>
              <a:rPr lang="it-IT" dirty="0" err="1">
                <a:solidFill>
                  <a:schemeClr val="accent5"/>
                </a:solidFill>
              </a:rPr>
              <a:t>Cochrane</a:t>
            </a:r>
            <a:r>
              <a:rPr lang="it-IT" dirty="0">
                <a:solidFill>
                  <a:schemeClr val="accent5"/>
                </a:solidFill>
              </a:rPr>
              <a:t> Database </a:t>
            </a:r>
            <a:r>
              <a:rPr lang="it-IT" dirty="0" err="1">
                <a:solidFill>
                  <a:schemeClr val="accent5"/>
                </a:solidFill>
              </a:rPr>
              <a:t>Syst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Rev</a:t>
            </a:r>
            <a:r>
              <a:rPr lang="it-IT" dirty="0">
                <a:solidFill>
                  <a:schemeClr val="accent5"/>
                </a:solidFill>
              </a:rPr>
              <a:t>, 2011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Mahoori</a:t>
            </a:r>
            <a:r>
              <a:rPr lang="it-IT" dirty="0">
                <a:solidFill>
                  <a:schemeClr val="accent5"/>
                </a:solidFill>
              </a:rPr>
              <a:t> A.., </a:t>
            </a:r>
            <a:r>
              <a:rPr lang="it-IT" dirty="0" err="1">
                <a:solidFill>
                  <a:schemeClr val="accent5"/>
                </a:solidFill>
              </a:rPr>
              <a:t>Saudi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Anaesth</a:t>
            </a:r>
            <a:r>
              <a:rPr lang="it-IT" dirty="0">
                <a:solidFill>
                  <a:schemeClr val="accent5"/>
                </a:solidFill>
              </a:rPr>
              <a:t>, 2010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Hanling</a:t>
            </a:r>
            <a:r>
              <a:rPr lang="it-IT" dirty="0">
                <a:solidFill>
                  <a:schemeClr val="accent5"/>
                </a:solidFill>
              </a:rPr>
              <a:t> S.R., Pain Medicine, 2016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Noyan</a:t>
            </a:r>
            <a:r>
              <a:rPr lang="it-IT" dirty="0">
                <a:solidFill>
                  <a:schemeClr val="accent5"/>
                </a:solidFill>
              </a:rPr>
              <a:t> Ashraf M.A., Middle East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. </a:t>
            </a:r>
            <a:r>
              <a:rPr lang="it-IT" dirty="0" err="1">
                <a:solidFill>
                  <a:schemeClr val="accent5"/>
                </a:solidFill>
              </a:rPr>
              <a:t>Anaesthesiol</a:t>
            </a:r>
            <a:r>
              <a:rPr lang="it-IT" dirty="0">
                <a:solidFill>
                  <a:schemeClr val="accent5"/>
                </a:solidFill>
              </a:rPr>
              <a:t>, 2007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Abdelaal</a:t>
            </a:r>
            <a:r>
              <a:rPr lang="it-IT" dirty="0">
                <a:solidFill>
                  <a:schemeClr val="accent5"/>
                </a:solidFill>
              </a:rPr>
              <a:t> Ahmed </a:t>
            </a:r>
            <a:r>
              <a:rPr lang="it-IT" dirty="0" err="1">
                <a:solidFill>
                  <a:schemeClr val="accent5"/>
                </a:solidFill>
              </a:rPr>
              <a:t>Mahmmoud</a:t>
            </a:r>
            <a:r>
              <a:rPr lang="it-IT" dirty="0">
                <a:solidFill>
                  <a:schemeClr val="accent5"/>
                </a:solidFill>
              </a:rPr>
              <a:t> A, </a:t>
            </a:r>
            <a:r>
              <a:rPr lang="it-IT" dirty="0" err="1">
                <a:solidFill>
                  <a:schemeClr val="accent5"/>
                </a:solidFill>
              </a:rPr>
              <a:t>Anaesth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Analg</a:t>
            </a:r>
            <a:r>
              <a:rPr lang="it-IT" dirty="0">
                <a:solidFill>
                  <a:schemeClr val="accent5"/>
                </a:solidFill>
              </a:rPr>
              <a:t>, 2018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Barth</a:t>
            </a:r>
            <a:r>
              <a:rPr lang="it-IT" dirty="0">
                <a:solidFill>
                  <a:schemeClr val="accent5"/>
                </a:solidFill>
              </a:rPr>
              <a:t> A.J. </a:t>
            </a:r>
            <a:r>
              <a:rPr lang="it-IT" dirty="0" err="1">
                <a:solidFill>
                  <a:schemeClr val="accent5"/>
                </a:solidFill>
              </a:rPr>
              <a:t>Anesthesiology</a:t>
            </a:r>
            <a:r>
              <a:rPr lang="it-IT" dirty="0">
                <a:solidFill>
                  <a:schemeClr val="accent5"/>
                </a:solidFill>
              </a:rPr>
              <a:t>, 1978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Cesur</a:t>
            </a:r>
            <a:r>
              <a:rPr lang="it-IT" dirty="0">
                <a:solidFill>
                  <a:schemeClr val="accent5"/>
                </a:solidFill>
              </a:rPr>
              <a:t> M.,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Anesth</a:t>
            </a:r>
            <a:r>
              <a:rPr lang="it-IT" dirty="0">
                <a:solidFill>
                  <a:schemeClr val="accent5"/>
                </a:solidFill>
              </a:rPr>
              <a:t>, 2009</a:t>
            </a:r>
          </a:p>
          <a:p>
            <a:pPr marL="514350" indent="-514350"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Kent S., </a:t>
            </a:r>
            <a:r>
              <a:rPr lang="it-IT" dirty="0" err="1">
                <a:solidFill>
                  <a:schemeClr val="accent5"/>
                </a:solidFill>
              </a:rPr>
              <a:t>Am</a:t>
            </a:r>
            <a:r>
              <a:rPr lang="it-IT" dirty="0">
                <a:solidFill>
                  <a:schemeClr val="accent5"/>
                </a:solidFill>
              </a:rPr>
              <a:t>.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. </a:t>
            </a:r>
            <a:r>
              <a:rPr lang="it-IT" dirty="0" err="1">
                <a:solidFill>
                  <a:schemeClr val="accent5"/>
                </a:solidFill>
              </a:rPr>
              <a:t>Emer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Med</a:t>
            </a:r>
            <a:r>
              <a:rPr lang="it-IT" dirty="0">
                <a:solidFill>
                  <a:schemeClr val="accent5"/>
                </a:solidFill>
              </a:rPr>
              <a:t>, 2015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Niraj</a:t>
            </a:r>
            <a:r>
              <a:rPr lang="it-IT" dirty="0">
                <a:solidFill>
                  <a:schemeClr val="accent5"/>
                </a:solidFill>
              </a:rPr>
              <a:t> G., Journal of Clinical </a:t>
            </a:r>
            <a:r>
              <a:rPr lang="it-IT" dirty="0" err="1">
                <a:solidFill>
                  <a:schemeClr val="accent5"/>
                </a:solidFill>
              </a:rPr>
              <a:t>Anesthesia</a:t>
            </a:r>
            <a:r>
              <a:rPr lang="it-IT" dirty="0">
                <a:solidFill>
                  <a:schemeClr val="accent5"/>
                </a:solidFill>
              </a:rPr>
              <a:t>, 2014</a:t>
            </a:r>
          </a:p>
          <a:p>
            <a:pPr marL="514350" indent="-514350">
              <a:buAutoNum type="arabicPeriod"/>
            </a:pPr>
            <a:r>
              <a:rPr lang="it-IT" dirty="0" err="1">
                <a:solidFill>
                  <a:schemeClr val="accent5"/>
                </a:solidFill>
              </a:rPr>
              <a:t>Dietzel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., Br. </a:t>
            </a:r>
            <a:r>
              <a:rPr lang="it-IT" dirty="0" err="1">
                <a:solidFill>
                  <a:schemeClr val="accent5"/>
                </a:solidFill>
              </a:rPr>
              <a:t>J</a:t>
            </a:r>
            <a:r>
              <a:rPr lang="it-IT" dirty="0">
                <a:solidFill>
                  <a:schemeClr val="accent5"/>
                </a:solidFill>
              </a:rPr>
              <a:t>. </a:t>
            </a:r>
            <a:r>
              <a:rPr lang="it-IT" dirty="0" err="1">
                <a:solidFill>
                  <a:schemeClr val="accent5"/>
                </a:solidFill>
              </a:rPr>
              <a:t>Anaesth</a:t>
            </a:r>
            <a:r>
              <a:rPr lang="it-IT" dirty="0">
                <a:solidFill>
                  <a:schemeClr val="accent5"/>
                </a:solidFill>
              </a:rPr>
              <a:t>, 2013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E480AB-6CA1-157E-CF79-A2AC9E737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8B0B1420-B205-AAE5-E9D9-F127C2D3D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9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"/>
    </mc:Choice>
    <mc:Fallback>
      <p:transition spd="slow" advTm="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54A57-BFCE-B15A-E95C-9C90D92C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Definizione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313F25-EDF3-FF5B-E7C9-14349C327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Cefalea che si sviluppa entro 5 giorni dalla puntura della dura e scompare dopo 14 giorni, causata dalla fuoriuscita di liquido cerebrospinale attraverso la puntura, presenta le seguenti caratteristiche:</a:t>
            </a:r>
          </a:p>
          <a:p>
            <a:r>
              <a:rPr lang="it-IT" dirty="0">
                <a:solidFill>
                  <a:schemeClr val="bg1"/>
                </a:solidFill>
              </a:rPr>
              <a:t>La severità della cefalea peggiora, entro 15 minuti, se si passa dalla posizione supina alla posizione eretta e migliora nello stesso arco di tempo nella situazione contraria</a:t>
            </a:r>
          </a:p>
          <a:p>
            <a:r>
              <a:rPr lang="it-IT" dirty="0">
                <a:solidFill>
                  <a:schemeClr val="bg1"/>
                </a:solidFill>
              </a:rPr>
              <a:t>Una pressione sull’addome, con il paziente in posizione supina, può transitoriamente far regredire la sintomatologia, come conseguenza dell’aumento della pressione intracranica, a seguito dell’aumento della pressione addominale (</a:t>
            </a:r>
            <a:r>
              <a:rPr lang="it-IT" dirty="0" err="1">
                <a:solidFill>
                  <a:schemeClr val="bg1"/>
                </a:solidFill>
              </a:rPr>
              <a:t>Gutsche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Sign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r>
              <a:rPr lang="it-IT" dirty="0">
                <a:solidFill>
                  <a:schemeClr val="bg1"/>
                </a:solidFill>
              </a:rPr>
              <a:t>Alla cefalea possono associarsi altri sintomi quali: fotofobia, tinnito, rigidità nucale e disturbi visivi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E03147-85B6-AE19-D690-4716CB0D9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8FE0E83C-7817-3261-0EF9-F4E2723CD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6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5"/>
    </mc:Choice>
    <mc:Fallback>
      <p:transition spd="slow" advTm="5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A31F1-DB09-A80A-F5BC-B163BE54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243"/>
            <a:ext cx="10515600" cy="1483446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Anatomia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927605-B617-B434-A89E-1F62C8E57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433384"/>
            <a:ext cx="7239000" cy="4743579"/>
          </a:xfrm>
        </p:spPr>
        <p:txBody>
          <a:bodyPr>
            <a:normAutofit fontScale="92500" lnSpcReduction="10000"/>
          </a:bodyPr>
          <a:lstStyle/>
          <a:p>
            <a:r>
              <a:rPr lang="it-IT" sz="2400" u="sng" dirty="0">
                <a:solidFill>
                  <a:schemeClr val="bg1"/>
                </a:solidFill>
              </a:rPr>
              <a:t>Dura madre spinale</a:t>
            </a:r>
            <a:r>
              <a:rPr lang="it-IT" sz="2400" dirty="0">
                <a:solidFill>
                  <a:schemeClr val="bg1"/>
                </a:solidFill>
              </a:rPr>
              <a:t>: membrana spessa di forma cilindrica, che si estende dal forame magno al secondo segmento del sacro, costituisce lo stato più esterno delle meningi che avvolgono il cervello, il midollo spinale e le radici dei nervi che la attraversano. Essa è costituita da fibre collagene e fibre elastiche, orientate longitudinalmente solo nella componente più esterna, mentre la loro disposizione non ha un orientamento specifico negli strati più interni</a:t>
            </a:r>
          </a:p>
          <a:p>
            <a:r>
              <a:rPr lang="it-IT" sz="2400" u="sng" dirty="0">
                <a:solidFill>
                  <a:schemeClr val="bg1"/>
                </a:solidFill>
              </a:rPr>
              <a:t>Liquido cefalo-rachidiano</a:t>
            </a:r>
            <a:r>
              <a:rPr lang="it-IT" sz="2400" dirty="0">
                <a:solidFill>
                  <a:schemeClr val="bg1"/>
                </a:solidFill>
              </a:rPr>
              <a:t>: volume di circa 150 ml, la cui metà risiede  nella cavità craniale e la restante parte nel canale spinale; prodotto dai plessi coroidei e riassorbito dai villi aracnoidei della volta in una quantità di circa 500 ml ad una velocità di 0,35 ml/min. Nel paziente in posizione orizzontale la pressione del liquor varia tra i 5 ed i 15 cm H₂O mentre la stessa raggiunge i 40 cm H₂O nel paziente in posizione eretta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5C6CEA-7BE3-12B6-9F03-BC5BFCD9C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97755"/>
            <a:ext cx="653003" cy="6530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C0F7F6-1841-9DC0-C07A-6899EFA16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69543"/>
            <a:ext cx="2810964" cy="2559457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A4A7E486-69E1-59D3-B79B-913F1C0E6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55" y="3542153"/>
            <a:ext cx="3570453" cy="3108604"/>
          </a:xfrm>
          <a:prstGeom prst="rect">
            <a:avLst/>
          </a:prstGeom>
        </p:spPr>
      </p:pic>
      <p:pic>
        <p:nvPicPr>
          <p:cNvPr id="35" name="Audio 34">
            <a:extLst>
              <a:ext uri="{FF2B5EF4-FFF2-40B4-BE49-F238E27FC236}">
                <a16:creationId xmlns:a16="http://schemas.microsoft.com/office/drawing/2014/main" id="{932A3EC5-1F18-1965-FC15-DB49FDDB8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50"/>
    </mc:Choice>
    <mc:Fallback>
      <p:transition spd="slow" advTm="8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3ED169-9DA8-CC3A-4FEB-90AFE3FA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Fisiopatologia PDPH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D00543-BE7E-FB07-B746-F0CD21E7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Riduzione della pressione liquorale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Trazione sulle strutture sensitive intracraniche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Vasodilatazione venosa cerebrale (dottrina di Monro-</a:t>
            </a:r>
            <a:r>
              <a:rPr lang="it-IT" dirty="0" err="1">
                <a:solidFill>
                  <a:schemeClr val="bg1"/>
                </a:solidFill>
              </a:rPr>
              <a:t>Kellie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D8AE3C-8AAC-8390-D0A5-234A6C70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55" name="Audio 54">
            <a:extLst>
              <a:ext uri="{FF2B5EF4-FFF2-40B4-BE49-F238E27FC236}">
                <a16:creationId xmlns:a16="http://schemas.microsoft.com/office/drawing/2014/main" id="{2DF74328-314F-296F-721D-32314D08E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6"/>
    </mc:Choice>
    <mc:Fallback>
      <p:transition spd="slow" advTm="2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AB7767-4E79-37DA-63E0-1C96A15D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Connessioni nervose coinvolte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EC8133-0D01-3967-4E49-1DC09D3D7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 branca del nervo trigemino: dolore cefalico frontale</a:t>
            </a:r>
          </a:p>
          <a:p>
            <a:r>
              <a:rPr lang="it-IT" dirty="0">
                <a:solidFill>
                  <a:schemeClr val="bg1"/>
                </a:solidFill>
              </a:rPr>
              <a:t>IX e X paio dei nervi cranici: dolore occipitale</a:t>
            </a:r>
          </a:p>
          <a:p>
            <a:r>
              <a:rPr lang="it-IT" dirty="0">
                <a:solidFill>
                  <a:schemeClr val="bg1"/>
                </a:solidFill>
              </a:rPr>
              <a:t>Nervi cervicali C1-C3: dolore nella regione del collo e delle spalle</a:t>
            </a:r>
          </a:p>
          <a:p>
            <a:r>
              <a:rPr lang="it-IT" dirty="0">
                <a:solidFill>
                  <a:schemeClr val="bg1"/>
                </a:solidFill>
              </a:rPr>
              <a:t>X paio di nervi cranici (nervo vago): nausea</a:t>
            </a:r>
          </a:p>
          <a:p>
            <a:r>
              <a:rPr lang="it-IT" dirty="0">
                <a:solidFill>
                  <a:schemeClr val="bg1"/>
                </a:solidFill>
              </a:rPr>
              <a:t>Comunicazione tra liquor e perilinfa causa una riduzione perilinfatica nell’orecchio profondo, disturbi uditivi e vestibolari</a:t>
            </a:r>
          </a:p>
          <a:p>
            <a:r>
              <a:rPr lang="it-IT" dirty="0">
                <a:solidFill>
                  <a:schemeClr val="bg1"/>
                </a:solidFill>
              </a:rPr>
              <a:t>Paralisi transitoria nervi extra-oculari: disturbi visivi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6C4EA5-D92C-D137-EC04-728D71178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010112"/>
            <a:ext cx="653003" cy="653003"/>
          </a:xfrm>
          <a:prstGeom prst="rect">
            <a:avLst/>
          </a:prstGeom>
        </p:spPr>
      </p:pic>
      <p:pic>
        <p:nvPicPr>
          <p:cNvPr id="43" name="Audio 42">
            <a:extLst>
              <a:ext uri="{FF2B5EF4-FFF2-40B4-BE49-F238E27FC236}">
                <a16:creationId xmlns:a16="http://schemas.microsoft.com/office/drawing/2014/main" id="{3AEC0BF7-0BB0-75D9-5BD8-60ED35AE3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0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8"/>
    </mc:Choice>
    <mc:Fallback>
      <p:transition spd="slow" advTm="5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39E18-148B-4BDD-2E00-68619B08E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Fattori di rischio PDPH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088DF6-60FF-70E1-6119-945F57D57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Età: il picco di incidenza è nell’</a:t>
            </a:r>
            <a:r>
              <a:rPr lang="it-IT" dirty="0" err="1">
                <a:solidFill>
                  <a:schemeClr val="bg1"/>
                </a:solidFill>
              </a:rPr>
              <a:t>adoloscenza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Sesso: le donne non gravide hanno il doppio del rischio rispetto agli uomini della stessa età</a:t>
            </a:r>
          </a:p>
          <a:p>
            <a:r>
              <a:rPr lang="it-IT" dirty="0">
                <a:solidFill>
                  <a:schemeClr val="bg1"/>
                </a:solidFill>
              </a:rPr>
              <a:t>Tipologia (punta traumatica), dimensioni (calibro più grande) e direzione dell’ago</a:t>
            </a:r>
          </a:p>
          <a:p>
            <a:r>
              <a:rPr lang="it-IT" dirty="0">
                <a:solidFill>
                  <a:schemeClr val="bg1"/>
                </a:solidFill>
              </a:rPr>
              <a:t>Fattori correlati all’operatore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973F24-66A4-7B1D-265B-080E6E57D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06E2CEB-8680-6140-42CB-207FB0E7B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753" y="3932543"/>
            <a:ext cx="3004578" cy="2244420"/>
          </a:xfrm>
          <a:prstGeom prst="rect">
            <a:avLst/>
          </a:prstGeom>
        </p:spPr>
      </p:pic>
      <p:pic>
        <p:nvPicPr>
          <p:cNvPr id="67" name="Audio 66">
            <a:extLst>
              <a:ext uri="{FF2B5EF4-FFF2-40B4-BE49-F238E27FC236}">
                <a16:creationId xmlns:a16="http://schemas.microsoft.com/office/drawing/2014/main" id="{AAF71D29-2AB7-C9C9-C79F-181EC8648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3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49"/>
    </mc:Choice>
    <mc:Fallback>
      <p:transition spd="slow" advTm="5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FFE016-9993-5A82-F785-C358C40AC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Clinica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901D8A-89A3-1A75-9B9A-A6208765C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>
                <a:solidFill>
                  <a:schemeClr val="bg1"/>
                </a:solidFill>
              </a:rPr>
              <a:t>Cefalea bilaterale, frontale, frontotemporale o occipitale</a:t>
            </a:r>
          </a:p>
          <a:p>
            <a:r>
              <a:rPr lang="it-IT" dirty="0">
                <a:solidFill>
                  <a:schemeClr val="bg1"/>
                </a:solidFill>
              </a:rPr>
              <a:t>Dolore sordo, pressante o pulsante</a:t>
            </a:r>
          </a:p>
          <a:p>
            <a:r>
              <a:rPr lang="it-IT" dirty="0">
                <a:solidFill>
                  <a:schemeClr val="bg1"/>
                </a:solidFill>
              </a:rPr>
              <a:t>Natura ortostatica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La severità della cefalea post-puntura durale può essere distinta, secondo la Classificazione di </a:t>
            </a:r>
            <a:r>
              <a:rPr lang="it-IT" dirty="0" err="1">
                <a:solidFill>
                  <a:schemeClr val="bg1"/>
                </a:solidFill>
              </a:rPr>
              <a:t>Lybecker</a:t>
            </a:r>
            <a:r>
              <a:rPr lang="it-IT" dirty="0">
                <a:solidFill>
                  <a:schemeClr val="bg1"/>
                </a:solidFill>
              </a:rPr>
              <a:t>, in: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- LIEVE: il paziente non è costretto a stare a letto durante il giorno, ha una debole restrizione delle attività quotidiane e non presenta sintomi associati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- MODERATA: il paziente è costretto a restare a letto parte della giornata, ha una significativa restrizione delle attività quotidiane e può presentare altri sintomi associati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- SEVERA: il paziente è costretto, per l’intera giornata, a letto e presenta altri sintomi associati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I sintomi che tipicamente si associano sono: nausea, vomito e rigidità nucale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Altri sintomi possono essere: disturbi uditivi (tinnito e ipoacusia), disturbi oculari (diplopia e fotofobia)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9ED910-1AD8-06C3-FB87-8E377F0B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38" name="Audio 37">
            <a:extLst>
              <a:ext uri="{FF2B5EF4-FFF2-40B4-BE49-F238E27FC236}">
                <a16:creationId xmlns:a16="http://schemas.microsoft.com/office/drawing/2014/main" id="{198AC9B2-94AA-E2EC-56C3-BB6CB265E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7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72"/>
    </mc:Choice>
    <mc:Fallback>
      <p:transition spd="slow" advTm="7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4A90A9-0529-503E-38CA-9C22DF15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Diagnosi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6CCC3D-2215-F100-ECFB-0EDE4199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19"/>
            <a:ext cx="10515600" cy="1189424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 diagnosi è clinica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È fondamentale escludere altre eziologie: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DE6D32-189E-5DE9-6451-02F739B471B3}"/>
              </a:ext>
            </a:extLst>
          </p:cNvPr>
          <p:cNvSpPr txBox="1"/>
          <p:nvPr/>
        </p:nvSpPr>
        <p:spPr>
          <a:xfrm>
            <a:off x="838200" y="3231292"/>
            <a:ext cx="4250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Eziologie benigne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Cefalea aspecifica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Esacerbazione della cefalea cronica (es. di tipo tensivo)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Cefalea ipertensiva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Pneumoencefalo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Sinusite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Effetto collaterale correlato al farmaco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Ipotensione intracranica spontanea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FCBEB5-E71D-10C1-6901-6DF48369D793}"/>
              </a:ext>
            </a:extLst>
          </p:cNvPr>
          <p:cNvSpPr txBox="1"/>
          <p:nvPr/>
        </p:nvSpPr>
        <p:spPr>
          <a:xfrm>
            <a:off x="7253416" y="3231292"/>
            <a:ext cx="4100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Eziologie gravi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Meningite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Ematoma subdurale (SDH)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Emorragia subaracnoidea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Preeclampsia</a:t>
            </a:r>
            <a:r>
              <a:rPr lang="it-IT" sz="2000" dirty="0">
                <a:solidFill>
                  <a:schemeClr val="bg1"/>
                </a:solidFill>
              </a:rPr>
              <a:t>/eclampsia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Trombosi venosa intracranica (ICVT)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012FDA-B578-68D9-941B-598F975E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5398"/>
            <a:ext cx="653003" cy="653003"/>
          </a:xfrm>
          <a:prstGeom prst="rect">
            <a:avLst/>
          </a:prstGeom>
        </p:spPr>
      </p:pic>
      <p:pic>
        <p:nvPicPr>
          <p:cNvPr id="26" name="Audio 25">
            <a:extLst>
              <a:ext uri="{FF2B5EF4-FFF2-40B4-BE49-F238E27FC236}">
                <a16:creationId xmlns:a16="http://schemas.microsoft.com/office/drawing/2014/main" id="{292F8551-73BD-683D-9424-03DBC791F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80"/>
    </mc:Choice>
    <mc:Fallback>
      <p:transition spd="slow" advTm="5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1464</Words>
  <Application>Microsoft Macintosh PowerPoint</Application>
  <PresentationFormat>Widescreen</PresentationFormat>
  <Paragraphs>180</Paragraphs>
  <Slides>23</Slides>
  <Notes>0</Notes>
  <HiddenSlides>0</HiddenSlides>
  <MMClips>23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Franklin Gothic Medium</vt:lpstr>
      <vt:lpstr>Tema di Office</vt:lpstr>
      <vt:lpstr>Cefalea post-puntura durale (PDPH)</vt:lpstr>
      <vt:lpstr>Puntura accidentale della dura madre</vt:lpstr>
      <vt:lpstr>Definizione</vt:lpstr>
      <vt:lpstr>Anatomia</vt:lpstr>
      <vt:lpstr>Fisiopatologia PDPH</vt:lpstr>
      <vt:lpstr>Connessioni nervose coinvolte</vt:lpstr>
      <vt:lpstr>Fattori di rischio PDPH </vt:lpstr>
      <vt:lpstr>Clinica</vt:lpstr>
      <vt:lpstr>Diagnosi</vt:lpstr>
      <vt:lpstr>Una RMN può documentare:</vt:lpstr>
      <vt:lpstr>Red flags per cefalee che richiedono imaging</vt:lpstr>
      <vt:lpstr>Diagnosi differenziale nella paziente gravida</vt:lpstr>
      <vt:lpstr>Mal di testa in gravidanza</vt:lpstr>
      <vt:lpstr>Prevenzione</vt:lpstr>
      <vt:lpstr>Trattamento conservativo</vt:lpstr>
      <vt:lpstr>Nuove opzioni di trattamento</vt:lpstr>
      <vt:lpstr>Blood patch epidurale </vt:lpstr>
      <vt:lpstr>Catetere intratecale</vt:lpstr>
      <vt:lpstr>Protocollo di gestione dell’ADP</vt:lpstr>
      <vt:lpstr>Presentazione standard di PowerPoint</vt:lpstr>
      <vt:lpstr>Protocollo di gestione dell’ADP</vt:lpstr>
      <vt:lpstr>Conclusioni</vt:lpstr>
      <vt:lpstr>BUONE PRATICHE CLINICHE SIAATIP – SOCIETÀ ITALIANA DI ANESTESIA, ANALGESIA E TERAPIA INTENSIVA PEDIATRICA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Cefalea post-puntura durale (PDPH)</dc:title>
  <dc:creator>Sergio Sorrenti</dc:creator>
  <cp:lastModifiedBy>Sergio Sorrenti</cp:lastModifiedBy>
  <cp:revision>10</cp:revision>
  <dcterms:created xsi:type="dcterms:W3CDTF">2023-11-25T23:31:29Z</dcterms:created>
  <dcterms:modified xsi:type="dcterms:W3CDTF">2023-12-19T22:40:49Z</dcterms:modified>
</cp:coreProperties>
</file>